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0"/>
  </p:notesMasterIdLst>
  <p:sldIdLst>
    <p:sldId id="303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90" r:id="rId38"/>
    <p:sldId id="391" r:id="rId39"/>
    <p:sldId id="392" r:id="rId40"/>
    <p:sldId id="394" r:id="rId41"/>
    <p:sldId id="395" r:id="rId42"/>
    <p:sldId id="396" r:id="rId43"/>
    <p:sldId id="398" r:id="rId44"/>
    <p:sldId id="411" r:id="rId45"/>
    <p:sldId id="259" r:id="rId46"/>
    <p:sldId id="311" r:id="rId47"/>
    <p:sldId id="260" r:id="rId48"/>
    <p:sldId id="258" r:id="rId49"/>
    <p:sldId id="307" r:id="rId50"/>
    <p:sldId id="308" r:id="rId51"/>
    <p:sldId id="309" r:id="rId52"/>
    <p:sldId id="312" r:id="rId53"/>
    <p:sldId id="261" r:id="rId54"/>
    <p:sldId id="263" r:id="rId55"/>
    <p:sldId id="266" r:id="rId56"/>
    <p:sldId id="268" r:id="rId57"/>
    <p:sldId id="313" r:id="rId58"/>
    <p:sldId id="262" r:id="rId59"/>
    <p:sldId id="264" r:id="rId60"/>
    <p:sldId id="314" r:id="rId61"/>
    <p:sldId id="315" r:id="rId62"/>
    <p:sldId id="316" r:id="rId63"/>
    <p:sldId id="317" r:id="rId64"/>
    <p:sldId id="310" r:id="rId65"/>
    <p:sldId id="318" r:id="rId66"/>
    <p:sldId id="320" r:id="rId67"/>
    <p:sldId id="404" r:id="rId68"/>
    <p:sldId id="324" r:id="rId69"/>
    <p:sldId id="323" r:id="rId70"/>
    <p:sldId id="325" r:id="rId71"/>
    <p:sldId id="322" r:id="rId72"/>
    <p:sldId id="330" r:id="rId73"/>
    <p:sldId id="326" r:id="rId74"/>
    <p:sldId id="331" r:id="rId75"/>
    <p:sldId id="327" r:id="rId76"/>
    <p:sldId id="332" r:id="rId77"/>
    <p:sldId id="269" r:id="rId78"/>
    <p:sldId id="329" r:id="rId79"/>
    <p:sldId id="333" r:id="rId80"/>
    <p:sldId id="277" r:id="rId81"/>
    <p:sldId id="350" r:id="rId82"/>
    <p:sldId id="276" r:id="rId83"/>
    <p:sldId id="334" r:id="rId84"/>
    <p:sldId id="335" r:id="rId85"/>
    <p:sldId id="336" r:id="rId86"/>
    <p:sldId id="337" r:id="rId87"/>
    <p:sldId id="272" r:id="rId88"/>
    <p:sldId id="399" r:id="rId89"/>
    <p:sldId id="388" r:id="rId90"/>
    <p:sldId id="400" r:id="rId91"/>
    <p:sldId id="389" r:id="rId92"/>
    <p:sldId id="401" r:id="rId93"/>
    <p:sldId id="405" r:id="rId94"/>
    <p:sldId id="402" r:id="rId95"/>
    <p:sldId id="403" r:id="rId96"/>
    <p:sldId id="351" r:id="rId97"/>
    <p:sldId id="343" r:id="rId98"/>
    <p:sldId id="344" r:id="rId99"/>
    <p:sldId id="406" r:id="rId100"/>
    <p:sldId id="345" r:id="rId101"/>
    <p:sldId id="407" r:id="rId102"/>
    <p:sldId id="408" r:id="rId103"/>
    <p:sldId id="409" r:id="rId104"/>
    <p:sldId id="348" r:id="rId105"/>
    <p:sldId id="410" r:id="rId106"/>
    <p:sldId id="338" r:id="rId107"/>
    <p:sldId id="279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5" r:id="rId120"/>
    <p:sldId id="342" r:id="rId121"/>
    <p:sldId id="424" r:id="rId122"/>
    <p:sldId id="423" r:id="rId123"/>
    <p:sldId id="285" r:id="rId124"/>
    <p:sldId id="278" r:id="rId125"/>
    <p:sldId id="267" r:id="rId126"/>
    <p:sldId id="426" r:id="rId127"/>
    <p:sldId id="427" r:id="rId128"/>
    <p:sldId id="428" r:id="rId129"/>
    <p:sldId id="429" r:id="rId130"/>
    <p:sldId id="430" r:id="rId131"/>
    <p:sldId id="431" r:id="rId132"/>
    <p:sldId id="432" r:id="rId133"/>
    <p:sldId id="433" r:id="rId134"/>
    <p:sldId id="434" r:id="rId135"/>
    <p:sldId id="435" r:id="rId136"/>
    <p:sldId id="436" r:id="rId137"/>
    <p:sldId id="437" r:id="rId138"/>
    <p:sldId id="438" r:id="rId139"/>
  </p:sldIdLst>
  <p:sldSz cx="12192000" cy="6858000"/>
  <p:notesSz cx="6858000" cy="9144000"/>
  <p:custDataLst>
    <p:tags r:id="rId14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303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  <p14:sldId id="392"/>
            <p14:sldId id="394"/>
            <p14:sldId id="395"/>
            <p14:sldId id="396"/>
            <p14:sldId id="398"/>
            <p14:sldId id="411"/>
            <p14:sldId id="259"/>
            <p14:sldId id="311"/>
            <p14:sldId id="260"/>
            <p14:sldId id="258"/>
            <p14:sldId id="307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  <p14:sldId id="310"/>
            <p14:sldId id="318"/>
            <p14:sldId id="320"/>
            <p14:sldId id="404"/>
          </p14:sldIdLst>
        </p14:section>
        <p14:section name="Кладбище" id="{931FF389-B78A-419B-B3B0-B9B9E5AC3746}">
          <p14:sldIdLst>
            <p14:sldId id="324"/>
            <p14:sldId id="323"/>
            <p14:sldId id="325"/>
            <p14:sldId id="322"/>
            <p14:sldId id="330"/>
            <p14:sldId id="326"/>
            <p14:sldId id="331"/>
            <p14:sldId id="327"/>
            <p14:sldId id="332"/>
            <p14:sldId id="269"/>
            <p14:sldId id="329"/>
            <p14:sldId id="333"/>
            <p14:sldId id="277"/>
            <p14:sldId id="350"/>
            <p14:sldId id="276"/>
            <p14:sldId id="334"/>
            <p14:sldId id="335"/>
            <p14:sldId id="336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399"/>
            <p14:sldId id="388"/>
            <p14:sldId id="400"/>
            <p14:sldId id="389"/>
            <p14:sldId id="401"/>
            <p14:sldId id="405"/>
            <p14:sldId id="402"/>
            <p14:sldId id="403"/>
            <p14:sldId id="351"/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278"/>
            <p14:sldId id="267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5318" autoAdjust="0"/>
  </p:normalViewPr>
  <p:slideViewPr>
    <p:cSldViewPr>
      <p:cViewPr>
        <p:scale>
          <a:sx n="66" d="100"/>
          <a:sy n="66" d="100"/>
        </p:scale>
        <p:origin x="1671" y="474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26.04.2024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ynamic_cast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прошлом уроке вы познакомились с различными видами отношений между классами: композицией, агрегацией и зависимостью. Многие из них вы уже использовали в своих программах, просто не знали, как это называется. В этом уроке вы узнаете об одной из основных концепций объектно-ориентированного программирования — наследовании.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26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обладают именем, возрастом и полом: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{{</a:t>
            </a:r>
            <a:r>
              <a:rPr lang="ru-RU" dirty="0" err="1"/>
              <a:t>Person</a:t>
            </a:r>
            <a:r>
              <a:rPr lang="ru-RU" dirty="0"/>
              <a:t>}}[</a:t>
            </a:r>
            <a:r>
              <a:rPr lang="ru-RU" dirty="0" err="1"/>
              <a:t>be_translate_cpp_person</a:t>
            </a:r>
            <a:r>
              <a:rPr lang="ru-RU" dirty="0"/>
              <a:t>].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безопасного приведения типа в пределах иерархии классов служит оператор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language/dynamic_cast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отличие от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во время выполнения программы проверяет возможность преобразования, используя информацию о типе объекта. Такое преобразование выполняется медленнее, чем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зато безопаснее.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 служебную информацию, хранящуюся в объекте, чтобы установить его тип и выполнить нужное преобразование. Исходный класс или структура должны иметь хотя бы одну виртуальную функцию. Достаточно будет даже виртуального деструктора.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приведении одного типа указателя к указателю другого типа возвращается ненулевой указатель, если преобразование типа возможно. В противном случае — нулевой: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eb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webp"/><Relationship Id="rId5" Type="http://schemas.openxmlformats.org/officeDocument/2006/relationships/image" Target="../media/image19.webp"/><Relationship Id="rId4" Type="http://schemas.openxmlformats.org/officeDocument/2006/relationships/image" Target="../media/image18.webp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Наследование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47F799-DEE5-4879-8BA0-7B246B5669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1703513" y="2010092"/>
            <a:ext cx="532859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ссылки или указателя на один тип данных к другому</a:t>
            </a:r>
          </a:p>
          <a:p>
            <a:pPr lvl="1"/>
            <a:r>
              <a:rPr lang="ru-RU" dirty="0"/>
              <a:t>Возможность преобразования проверяется во время работы программы</a:t>
            </a:r>
          </a:p>
          <a:p>
            <a:pPr lvl="1"/>
            <a:r>
              <a:rPr lang="ru-RU" dirty="0"/>
              <a:t>При невозможности приведения типа будет возвращен нулевой указатель (при приведении типа указателя) или сгенерировано исключение типа </a:t>
            </a:r>
            <a:r>
              <a:rPr lang="en-US" dirty="0"/>
              <a:t>std::</a:t>
            </a:r>
            <a:r>
              <a:rPr lang="en-US" dirty="0" err="1"/>
              <a:t>bad_cast</a:t>
            </a:r>
            <a:r>
              <a:rPr lang="ru-RU" dirty="0"/>
              <a:t> (при приведении типа ссылки)</a:t>
            </a:r>
          </a:p>
          <a:p>
            <a:r>
              <a:rPr lang="ru-RU" dirty="0"/>
              <a:t>Для осуществления проверок времени выполнения используется информация о типах (</a:t>
            </a:r>
            <a:r>
              <a:rPr lang="en-US" dirty="0"/>
              <a:t>RTTI – Run-Time Type Information)</a:t>
            </a:r>
          </a:p>
          <a:p>
            <a:pPr lvl="1"/>
            <a:r>
              <a:rPr lang="en-US" dirty="0"/>
              <a:t>RTTI </a:t>
            </a:r>
            <a:r>
              <a:rPr lang="ru-RU" dirty="0"/>
              <a:t>требует, чтобы в классе имелся хотя бы один виртуальный метод (хотя бы деструктор)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Mouse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Mouse&amp;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r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делает код привязанным к конкретным классам и интерфейсам</a:t>
            </a:r>
            <a:endParaRPr lang="en-US" dirty="0"/>
          </a:p>
          <a:p>
            <a:pPr lvl="1"/>
            <a:r>
              <a:rPr lang="ru-RU" dirty="0"/>
              <a:t>При добавлении нового класса в иерархию</a:t>
            </a:r>
            <a:r>
              <a:rPr lang="en-US" dirty="0"/>
              <a:t> </a:t>
            </a:r>
            <a:r>
              <a:rPr lang="ru-RU" dirty="0"/>
              <a:t>потребуется провести ревизию всего кода, использующего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медленно работает </a:t>
            </a:r>
          </a:p>
          <a:p>
            <a:r>
              <a:rPr lang="ru-RU" dirty="0"/>
              <a:t>Отдавайте предпочтение виртуальным функциям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Можно запросить нужный интерфейс у объекта и использовать его в случае успеха</a:t>
            </a:r>
          </a:p>
        </p:txBody>
      </p:sp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Язык </a:t>
            </a:r>
            <a:r>
              <a:rPr lang="en-US" sz="2800" dirty="0"/>
              <a:t>C++ </a:t>
            </a:r>
            <a:r>
              <a:rPr lang="ru-RU" dirty="0"/>
              <a:t>поддерживает</a:t>
            </a:r>
            <a:r>
              <a:rPr lang="ru-RU" sz="2800" dirty="0"/>
              <a:t> наследование класса от более, чем одного базового класса</a:t>
            </a:r>
          </a:p>
          <a:p>
            <a:pPr lvl="1"/>
            <a:r>
              <a:rPr lang="ru-RU" dirty="0"/>
              <a:t>Такое наследование называют </a:t>
            </a:r>
            <a:r>
              <a:rPr lang="ru-RU" dirty="0">
                <a:solidFill>
                  <a:srgbClr val="FF0000"/>
                </a:solidFill>
              </a:rPr>
              <a:t>множественным</a:t>
            </a:r>
          </a:p>
          <a:p>
            <a:r>
              <a:rPr lang="ru-RU" sz="2800" dirty="0"/>
              <a:t>Порожденный класс обладает свойствами сразу нескольких родительских классов</a:t>
            </a:r>
          </a:p>
          <a:p>
            <a:pPr lvl="1"/>
            <a:r>
              <a:rPr lang="ru-RU" dirty="0"/>
              <a:t>Например, класс может реализовывать сразу несколько интерфейсов или использовать несколько реализаций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060848"/>
            <a:ext cx="4494561" cy="46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++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0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Meow-meow"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1685764" y="856358"/>
            <a:ext cx="882047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1949885" y="165343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meat"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77" y="1412776"/>
            <a:ext cx="6391019" cy="51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CatFish cat_fish;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(cat_fish);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   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   |                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38200" y="2204864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692696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53874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636912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9912424" y="2695991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65125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6935626" y="1153703"/>
            <a:ext cx="1248606" cy="1483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9517877" y="1153703"/>
            <a:ext cx="946141" cy="154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6935626" y="4221088"/>
            <a:ext cx="1176598" cy="1253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362029" y="4304884"/>
            <a:ext cx="1101989" cy="1169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   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 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 err="1"/>
              <a:t>Cat</a:t>
            </a:r>
            <a:r>
              <a:rPr lang="ru-RU" dirty="0"/>
              <a:t>:     0x7ffd26e91530</a:t>
            </a:r>
          </a:p>
          <a:p>
            <a:r>
              <a:rPr lang="ru-RU" dirty="0" err="1"/>
              <a:t>Fish</a:t>
            </a:r>
            <a:r>
              <a:rPr lang="ru-RU" dirty="0"/>
              <a:t>:  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   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"&gt;&lt;(((*){"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  </a:t>
            </a:r>
            <a:r>
              <a:rPr lang="ru-RU" sz="1400" dirty="0" err="1"/>
              <a:t>cat_fish.Draw</a:t>
            </a:r>
            <a:r>
              <a:rPr lang="ru-RU" sz="1400" dirty="0"/>
              <a:t>();</a:t>
            </a:r>
          </a:p>
          <a:p>
            <a:r>
              <a:rPr lang="ru-RU" sz="1400" dirty="0"/>
              <a:t>      |      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  <a:p>
            <a:r>
              <a:rPr lang="ru-RU" sz="1400" dirty="0"/>
              <a:t>prog.cc:49:10: </a:t>
            </a:r>
            <a:r>
              <a:rPr lang="ru-RU" sz="1400" dirty="0" err="1"/>
              <a:t>note</a:t>
            </a:r>
            <a:r>
              <a:rPr lang="ru-RU" sz="1400" dirty="0"/>
              <a:t>:                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49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При аккуратном использовании множественное наследование может быть весьма эффективным</a:t>
            </a:r>
          </a:p>
          <a:p>
            <a:pPr lvl="1"/>
            <a:r>
              <a:rPr lang="ru-RU" dirty="0"/>
              <a:t>Создание класса, использующего несколько реализаций</a:t>
            </a:r>
          </a:p>
          <a:p>
            <a:pPr lvl="2"/>
            <a:r>
              <a:rPr lang="ru-RU" sz="2000" dirty="0"/>
              <a:t>Широко применяется в библиотеках </a:t>
            </a:r>
            <a:r>
              <a:rPr lang="en-US" sz="2000" dirty="0"/>
              <a:t>ATL </a:t>
            </a:r>
            <a:r>
              <a:rPr lang="ru-RU" sz="2000" dirty="0"/>
              <a:t>и </a:t>
            </a:r>
            <a:r>
              <a:rPr lang="en-US" sz="2000" dirty="0"/>
              <a:t>WTL</a:t>
            </a:r>
            <a:endParaRPr lang="ru-RU" sz="2000" dirty="0"/>
          </a:p>
          <a:p>
            <a:pPr lvl="1"/>
            <a:r>
              <a:rPr lang="ru-RU" dirty="0"/>
              <a:t>Создание класса, реализующего несколько интерфейсов</a:t>
            </a:r>
          </a:p>
          <a:p>
            <a:r>
              <a:rPr lang="ru-RU" dirty="0"/>
              <a:t>Основное правило – </a:t>
            </a:r>
            <a:r>
              <a:rPr lang="ru-RU" dirty="0">
                <a:solidFill>
                  <a:srgbClr val="FF0000"/>
                </a:solidFill>
              </a:rPr>
              <a:t>избегайте ромбовидного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Возможность создания новых типов, расширяя или используя функционал уже имеющихся</a:t>
            </a:r>
          </a:p>
          <a:p>
            <a:pPr>
              <a:lnSpc>
                <a:spcPct val="90000"/>
              </a:lnSpc>
            </a:pPr>
            <a:r>
              <a:rPr lang="ru-RU" dirty="0"/>
              <a:t>Возможность существования нескольких реализаций одного и того же интерфейса</a:t>
            </a:r>
          </a:p>
          <a:p>
            <a:pPr>
              <a:lnSpc>
                <a:spcPct val="90000"/>
              </a:lnSpc>
            </a:pPr>
            <a:r>
              <a:rPr lang="ru-RU" dirty="0"/>
              <a:t>Абстракция</a:t>
            </a:r>
          </a:p>
          <a:p>
            <a:pPr>
              <a:lnSpc>
                <a:spcPct val="90000"/>
              </a:lnSpc>
            </a:pPr>
            <a:r>
              <a:rPr lang="ru-RU" dirty="0"/>
              <a:t>Замена операторов множественного выбора (</a:t>
            </a:r>
            <a:r>
              <a:rPr lang="en-US" dirty="0"/>
              <a:t>switch-case) </a:t>
            </a:r>
            <a:r>
              <a:rPr lang="ru-RU" dirty="0"/>
              <a:t>полиморфизмом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Наследование – вторая по силе взаимосвязь между классами в </a:t>
            </a:r>
            <a:r>
              <a:rPr lang="en-US" sz="2800" dirty="0"/>
              <a:t>C++</a:t>
            </a:r>
            <a:r>
              <a:rPr lang="ru-RU" sz="2800" dirty="0"/>
              <a:t> (первая по силе – отношение дружбы)</a:t>
            </a:r>
          </a:p>
          <a:p>
            <a:pPr lvl="1"/>
            <a:r>
              <a:rPr lang="ru-RU" dirty="0"/>
              <a:t>Объявляя один класс наследником другого, мы подписываем с родительским классом своеобразный контракт, которому обязаны неукоснительно следовать</a:t>
            </a:r>
          </a:p>
          <a:p>
            <a:pPr lvl="2"/>
            <a:r>
              <a:rPr lang="ru-RU" sz="2000" dirty="0"/>
              <a:t>Изменения в родительском класса могут оказать влияние на всех его потомков</a:t>
            </a:r>
          </a:p>
          <a:p>
            <a:r>
              <a:rPr lang="ru-RU" sz="2800" dirty="0"/>
              <a:t>Никогда не злоупотребляйте созданием многоуровневых иерархий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16 байт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Посетитель (</a:t>
            </a:r>
            <a:r>
              <a:rPr lang="en-US" dirty="0"/>
              <a:t>visitor)</a:t>
            </a:r>
            <a:r>
              <a:rPr lang="ru-RU" dirty="0"/>
              <a:t> – класс с перегруженными </a:t>
            </a:r>
            <a:r>
              <a:rPr lang="ru-RU" dirty="0" err="1"/>
              <a:t>операцими</a:t>
            </a:r>
            <a:r>
              <a:rPr lang="ru-RU" dirty="0"/>
              <a:t> </a:t>
            </a:r>
            <a:r>
              <a:rPr lang="en-US" dirty="0"/>
              <a:t>()</a:t>
            </a:r>
            <a:r>
              <a:rPr lang="ru-RU" dirty="0"/>
              <a:t> для каждого типа, которые могут храниться внутри </a:t>
            </a:r>
            <a:r>
              <a:rPr lang="en-US" dirty="0"/>
              <a:t>variant</a:t>
            </a:r>
          </a:p>
          <a:p>
            <a:r>
              <a:rPr lang="ru-RU" dirty="0"/>
              <a:t>Затем вызвать функцию </a:t>
            </a:r>
            <a:r>
              <a:rPr lang="en-US" dirty="0"/>
              <a:t>std::visit</a:t>
            </a:r>
            <a:r>
              <a:rPr lang="ru-RU" dirty="0"/>
              <a:t>, передав туда экземпляр Посетителя и переменную типа </a:t>
            </a:r>
            <a:r>
              <a:rPr lang="en-US" dirty="0"/>
              <a:t>variant.</a:t>
            </a:r>
          </a:p>
          <a:p>
            <a:pPr lvl="1"/>
            <a:r>
              <a:rPr lang="ru-RU" dirty="0"/>
              <a:t>Функция </a:t>
            </a:r>
            <a:r>
              <a:rPr lang="en-US" dirty="0"/>
              <a:t>std::visit </a:t>
            </a:r>
            <a:r>
              <a:rPr lang="ru-RU" dirty="0"/>
              <a:t>вызовет нужную операцию </a:t>
            </a:r>
            <a:r>
              <a:rPr lang="en-US" dirty="0"/>
              <a:t>()</a:t>
            </a:r>
            <a:r>
              <a:rPr lang="ru-RU" dirty="0"/>
              <a:t> Посетителя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</a:t>
            </a:r>
          </a:p>
          <a:p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Выводим корни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 (хотя сообщение об ошибке будет весьма мудрёным)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 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Можно передавать объекты по значению без динамического выделения памяти</a:t>
            </a:r>
          </a:p>
          <a:p>
            <a:r>
              <a:rPr lang="ru-RU" dirty="0"/>
              <a:t>Легко добавлять новые «методы»</a:t>
            </a:r>
          </a:p>
          <a:p>
            <a:r>
              <a:rPr lang="ru-RU" dirty="0"/>
              <a:t>Нет нужды создавать базовый класс</a:t>
            </a:r>
          </a:p>
          <a:p>
            <a:r>
              <a:rPr lang="ru-RU" dirty="0"/>
              <a:t>Можно использовать примитивные типы данных</a:t>
            </a:r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Типы должны быть известны на этапе компиляции</a:t>
            </a:r>
          </a:p>
          <a:p>
            <a:pPr lvl="1"/>
            <a:r>
              <a:rPr lang="ru-RU" dirty="0"/>
              <a:t>Трудно реализовать плагины</a:t>
            </a:r>
          </a:p>
          <a:p>
            <a:r>
              <a:rPr lang="ru-RU" dirty="0"/>
              <a:t>Трудно добавлять новые типы</a:t>
            </a:r>
          </a:p>
          <a:p>
            <a:pPr lvl="1"/>
            <a:r>
              <a:rPr lang="ru-RU" dirty="0"/>
              <a:t>Требуется модификация всех Посетителей</a:t>
            </a:r>
          </a:p>
          <a:p>
            <a:r>
              <a:rPr lang="ru-RU" dirty="0"/>
              <a:t>Неэффективное использование памяти, когда размеры типов сильно отличаются</a:t>
            </a:r>
          </a:p>
          <a:p>
            <a:r>
              <a:rPr lang="ru-RU" dirty="0"/>
              <a:t>Для каждой операции нужно создать отдельного Посетителя</a:t>
            </a:r>
          </a:p>
          <a:p>
            <a:r>
              <a:rPr lang="ru-RU" dirty="0"/>
              <a:t>Передача параметров Посетителю требует больших усилий по сравнению с вызовом метода</a:t>
            </a:r>
          </a:p>
          <a:p>
            <a:r>
              <a:rPr lang="ru-RU" dirty="0"/>
              <a:t>При большом количестве типов</a:t>
            </a:r>
            <a:r>
              <a:rPr lang="en-US" dirty="0"/>
              <a:t> std::visit </a:t>
            </a:r>
            <a:r>
              <a:rPr lang="ru-RU" dirty="0"/>
              <a:t>может работать медленнее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1559165" y="1988841"/>
            <a:ext cx="88715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1524000" y="1878472"/>
            <a:ext cx="88945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1574032" y="1988841"/>
            <a:ext cx="90939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1703512" y="2348880"/>
            <a:ext cx="85834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49" y="2829875"/>
            <a:ext cx="8444291" cy="23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1703512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programming_languages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1775520" y="2276872"/>
            <a:ext cx="86409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1631504" y="2204864"/>
            <a:ext cx="90364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1847528" y="2780928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125324" y="5567341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1524000" y="1853200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1524000" y="1847089"/>
            <a:ext cx="9144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1524000" y="1847089"/>
            <a:ext cx="8763000" cy="47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6096000" y="5229201"/>
            <a:ext cx="4860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1524000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1981200" y="2060849"/>
            <a:ext cx="8435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1703512" y="-1"/>
            <a:ext cx="878497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4" y="2180878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752600" y="0"/>
            <a:ext cx="8686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54621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519936" y="4797152"/>
            <a:ext cx="6372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9448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1055440" y="1707554"/>
            <a:ext cx="92315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снимок экрана, круг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A7EBF9-077F-D741-4F88-8FE94323F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9957"/>
            <a:ext cx="6696744" cy="6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типу наследования</a:t>
            </a:r>
          </a:p>
          <a:p>
            <a:pPr lvl="1"/>
            <a:r>
              <a:rPr lang="ru-RU" dirty="0"/>
              <a:t>Публичное (открытое) наследование</a:t>
            </a:r>
          </a:p>
          <a:p>
            <a:pPr lvl="1"/>
            <a:r>
              <a:rPr lang="ru-RU" dirty="0"/>
              <a:t>Приватное (закрытое) наследование</a:t>
            </a:r>
          </a:p>
          <a:p>
            <a:pPr lvl="1"/>
            <a:r>
              <a:rPr lang="ru-RU" dirty="0"/>
              <a:t>Защищенное наследование</a:t>
            </a:r>
          </a:p>
          <a:p>
            <a:r>
              <a:rPr lang="ru-RU" dirty="0"/>
              <a:t>По количеству базовых классов</a:t>
            </a:r>
          </a:p>
          <a:p>
            <a:pPr lvl="1"/>
            <a:r>
              <a:rPr lang="ru-RU" dirty="0"/>
              <a:t>Одиночное наследование (один базовый класс)</a:t>
            </a:r>
            <a:endParaRPr lang="en-US" dirty="0"/>
          </a:p>
          <a:p>
            <a:pPr lvl="1"/>
            <a:r>
              <a:rPr lang="ru-RU" dirty="0"/>
              <a:t>Множественное наследование (два и более базовых классов)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Публичное наследование – это </a:t>
            </a:r>
            <a:r>
              <a:rPr lang="ru-RU" sz="2800" b="1" dirty="0"/>
              <a:t>наследование интерфейса</a:t>
            </a:r>
            <a:r>
              <a:rPr lang="ru-RU" sz="2800" dirty="0"/>
              <a:t> (наследование типа) </a:t>
            </a:r>
          </a:p>
          <a:p>
            <a:pPr lvl="1"/>
            <a:r>
              <a:rPr lang="ru-RU" dirty="0"/>
              <a:t>При публичном наследовании открытые (публичные) поля и методы родительского класса остаются открытыми</a:t>
            </a:r>
          </a:p>
          <a:p>
            <a:r>
              <a:rPr lang="ru-RU" dirty="0"/>
              <a:t>Производный класс является </a:t>
            </a:r>
            <a:r>
              <a:rPr lang="ru-RU" b="1" dirty="0">
                <a:solidFill>
                  <a:srgbClr val="FF0000"/>
                </a:solidFill>
              </a:rPr>
              <a:t>подтипом</a:t>
            </a:r>
            <a:r>
              <a:rPr lang="ru-RU" dirty="0"/>
              <a:t> родительского</a:t>
            </a:r>
          </a:p>
          <a:p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является</a:t>
            </a:r>
            <a:r>
              <a:rPr lang="ru-RU" dirty="0"/>
              <a:t>» (</a:t>
            </a:r>
            <a:r>
              <a:rPr lang="en-US" dirty="0"/>
              <a:t>is a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Производный класс </a:t>
            </a:r>
            <a:r>
              <a:rPr lang="ru-RU" b="1" dirty="0"/>
              <a:t>является</a:t>
            </a:r>
            <a:r>
              <a:rPr lang="ru-RU" dirty="0"/>
              <a:t> объектом родительского</a:t>
            </a:r>
          </a:p>
          <a:p>
            <a:pPr lvl="1"/>
            <a:r>
              <a:rPr lang="ru-RU" dirty="0"/>
              <a:t>Примеры: «Собака </a:t>
            </a:r>
            <a:r>
              <a:rPr lang="ru-RU" b="1" dirty="0"/>
              <a:t>является</a:t>
            </a:r>
            <a:r>
              <a:rPr lang="ru-RU" dirty="0"/>
              <a:t> животным», «Прямоугольник </a:t>
            </a:r>
            <a:r>
              <a:rPr lang="ru-RU" b="1" dirty="0"/>
              <a:t>является</a:t>
            </a:r>
            <a:r>
              <a:rPr lang="ru-RU" dirty="0"/>
              <a:t> замкнутой фигурой»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иерархия в человеческом обществе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952596" y="1736725"/>
            <a:ext cx="535785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CPerson</a:t>
            </a:r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GetAddress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GetBirthYear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CStudent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GetUniversityName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GetGroupName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en-US" sz="1400" b="1" dirty="0">
                <a:latin typeface="Courier New" pitchFamily="49" charset="0"/>
              </a:rPr>
              <a:t>unsigned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GetGrade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  <a:r>
              <a:rPr lang="en-US" sz="1400" b="1" dirty="0">
                <a:latin typeface="Courier New" pitchFamily="49" charset="0"/>
              </a:rPr>
              <a:t>	// </a:t>
            </a:r>
            <a:r>
              <a:rPr lang="ru-RU" sz="1400" b="1" dirty="0">
                <a:latin typeface="Courier New" pitchFamily="49" charset="0"/>
              </a:rPr>
              <a:t>год обучения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CWorker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 err="1">
                <a:latin typeface="Courier New" pitchFamily="49" charset="0"/>
              </a:rPr>
              <a:t>JobPosition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>
                <a:latin typeface="Courier New" pitchFamily="49" charset="0"/>
              </a:rPr>
              <a:t>Experience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44364-5377-FA3E-4CFF-2111214C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3" y="2109219"/>
            <a:ext cx="3579108" cy="17151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класс-потомок наследует интерфейс родителя</a:t>
            </a:r>
          </a:p>
          <a:p>
            <a:pPr lvl="1"/>
            <a:r>
              <a:rPr lang="ru-RU" dirty="0"/>
              <a:t>С объектами класса-наследника можно обращаться так же как с объектами базового класса</a:t>
            </a:r>
            <a:endParaRPr lang="en-US" dirty="0"/>
          </a:p>
          <a:p>
            <a:pPr lvl="2"/>
            <a:r>
              <a:rPr lang="ru-RU" dirty="0"/>
              <a:t>Если это не так, то, вероятно, открытое наследование использовать не следует</a:t>
            </a:r>
          </a:p>
          <a:p>
            <a:r>
              <a:rPr lang="ru-RU" dirty="0"/>
              <a:t>Указатели и ссылки на класс-потомок могут приводиться к указателям и ссылкам на базовый класс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r>
              <a:rPr lang="ru-RU" dirty="0"/>
              <a:t>Создаёт новый класс не с нуля, а на основе существующего класса</a:t>
            </a:r>
          </a:p>
          <a:p>
            <a:r>
              <a:rPr lang="ru-RU" dirty="0"/>
              <a:t>Новый класс сохраняет данные и поведение родительского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2024034" y="221455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24034" y="3500438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  <a:endParaRPr lang="ru-RU" dirty="0"/>
          </a:p>
        </p:txBody>
      </p:sp>
      <p:cxnSp>
        <p:nvCxnSpPr>
          <p:cNvPr id="48" name="Прямая соединительная линия 47"/>
          <p:cNvCxnSpPr>
            <a:stCxn id="46" idx="2"/>
            <a:endCxn id="47" idx="0"/>
          </p:cNvCxnSpPr>
          <p:nvPr/>
        </p:nvCxnSpPr>
        <p:spPr>
          <a:xfrm rot="5400000">
            <a:off x="2345505" y="3071810"/>
            <a:ext cx="85725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024034" y="471488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Cylinder</a:t>
            </a:r>
            <a:endParaRPr lang="ru-RU" dirty="0"/>
          </a:p>
        </p:txBody>
      </p:sp>
      <p:cxnSp>
        <p:nvCxnSpPr>
          <p:cNvPr id="50" name="Прямая соединительная линия 49"/>
          <p:cNvCxnSpPr>
            <a:stCxn id="47" idx="2"/>
            <a:endCxn id="49" idx="0"/>
          </p:cNvCxnSpPr>
          <p:nvPr/>
        </p:nvCxnSpPr>
        <p:spPr>
          <a:xfrm rot="5400000">
            <a:off x="2381224" y="4321975"/>
            <a:ext cx="78581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3881422" y="2214554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55" name="Умножение 54"/>
          <p:cNvSpPr/>
          <p:nvPr/>
        </p:nvSpPr>
        <p:spPr>
          <a:xfrm>
            <a:off x="2595538" y="2857496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множение 58"/>
          <p:cNvSpPr/>
          <p:nvPr/>
        </p:nvSpPr>
        <p:spPr>
          <a:xfrm>
            <a:off x="2595538" y="4143380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3881422" y="3286125"/>
            <a:ext cx="657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860" y="5500703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Приватное (закрытое) наследование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Приватное наследование – это наследование </a:t>
            </a:r>
            <a:r>
              <a:rPr lang="ru-RU" sz="2800" b="1" dirty="0"/>
              <a:t>реализации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приватном наследовании открытые и защищенные поля и методы родительского класса становятся </a:t>
            </a:r>
            <a:r>
              <a:rPr lang="ru-RU" b="1" dirty="0"/>
              <a:t>закрытыми</a:t>
            </a:r>
            <a:r>
              <a:rPr lang="ru-RU" dirty="0"/>
              <a:t> полями и методами производного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напрямую не поддерживает открытый интерфейс базового, но </a:t>
            </a:r>
            <a:r>
              <a:rPr lang="ru-RU" b="1" dirty="0"/>
              <a:t>пользуется его реализацией</a:t>
            </a:r>
            <a:r>
              <a:rPr lang="ru-RU" dirty="0"/>
              <a:t>, предоставляя </a:t>
            </a:r>
            <a:r>
              <a:rPr lang="ru-RU" b="1" dirty="0"/>
              <a:t>собственный</a:t>
            </a:r>
            <a:r>
              <a:rPr lang="ru-RU" dirty="0"/>
              <a:t> открытый интерфейс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реализован на основе</a:t>
            </a:r>
            <a:r>
              <a:rPr lang="ru-RU" dirty="0"/>
              <a:t>» (</a:t>
            </a:r>
            <a:r>
              <a:rPr lang="en-US" dirty="0"/>
              <a:t>implemented as)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Производный класс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родительского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Примеры: «Класс </a:t>
            </a:r>
            <a:r>
              <a:rPr lang="en-US" sz="2000" dirty="0"/>
              <a:t>Stack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класса</a:t>
            </a:r>
            <a:r>
              <a:rPr lang="en-US" sz="2000" dirty="0"/>
              <a:t> Array</a:t>
            </a:r>
            <a:r>
              <a:rPr lang="ru-RU" sz="2000" dirty="0"/>
              <a:t>»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–</a:t>
            </a:r>
            <a:r>
              <a:rPr lang="ru-RU" dirty="0"/>
              <a:t> стек целых чисел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1" y="2000241"/>
            <a:ext cx="651165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 :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private</a:t>
            </a:r>
            <a:r>
              <a:rPr lang="ru-RU" sz="16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Push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element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Pop</a:t>
            </a:r>
            <a:r>
              <a:rPr lang="ru-RU" sz="1600" b="1" dirty="0">
                <a:latin typeface="Courier New" pitchFamily="49" charset="0"/>
              </a:rPr>
              <a:t>();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bool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IsEmpty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8942" y="4714884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Вместо наследования реализации во многих случаях может оказаться лучше использовать </a:t>
            </a:r>
            <a:r>
              <a:rPr lang="ru-RU" sz="2400" b="1" dirty="0">
                <a:solidFill>
                  <a:srgbClr val="FF0000"/>
                </a:solidFill>
              </a:rPr>
              <a:t>композицию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При композиции новый класс может использовать </a:t>
            </a:r>
            <a:r>
              <a:rPr lang="ru-RU" sz="2000" b="1" dirty="0"/>
              <a:t>несколько экземпляров</a:t>
            </a:r>
            <a:r>
              <a:rPr lang="ru-RU" sz="2000" dirty="0"/>
              <a:t> существующего класса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Композиция делает классы </a:t>
            </a:r>
            <a:r>
              <a:rPr lang="ru-RU" sz="2000" b="1" dirty="0"/>
              <a:t>менее зависимым </a:t>
            </a:r>
            <a:r>
              <a:rPr lang="ru-RU" sz="2000" dirty="0"/>
              <a:t>друг от друга, чем наследование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Возможны исключения, когда приватное наследование является более предпочтительным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Необходимо получить доступ к защищенным методам существующего класса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ru-RU" sz="2400" dirty="0"/>
              <a:t>С точки зрения интерфейса нового класса – различий нет никаких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782888" y="1844675"/>
            <a:ext cx="61706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class </a:t>
            </a:r>
            <a:r>
              <a:rPr lang="en-US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2</a:t>
            </a:r>
            <a:endParaRPr lang="en-US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public: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void Push(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element);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Pop();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bool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IsEmpty</a:t>
            </a:r>
            <a:r>
              <a:rPr lang="en-US" sz="1600" b="1" dirty="0">
                <a:latin typeface="Courier New" pitchFamily="49" charset="0"/>
              </a:rPr>
              <a:t>()const;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m_items</a:t>
            </a:r>
            <a:r>
              <a:rPr lang="en-US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};</a:t>
            </a:r>
            <a:endParaRPr lang="ru-RU" sz="16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Защищенное наследование – </a:t>
            </a:r>
            <a:r>
              <a:rPr lang="ru-RU" sz="2800" dirty="0" err="1"/>
              <a:t>наследование</a:t>
            </a:r>
            <a:r>
              <a:rPr lang="ru-RU" sz="2800" dirty="0"/>
              <a:t>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защищенными</a:t>
            </a:r>
            <a:r>
              <a:rPr lang="ru-RU" dirty="0"/>
              <a:t> полями и методами производного</a:t>
            </a:r>
          </a:p>
          <a:p>
            <a:pPr lvl="1"/>
            <a:r>
              <a:rPr lang="ru-RU" dirty="0"/>
              <a:t>Этими методами и полями могут пользоваться классы, порождённые от класса-наследника</a:t>
            </a:r>
            <a:endParaRPr lang="en-US" dirty="0"/>
          </a:p>
          <a:p>
            <a:r>
              <a:rPr lang="ru-RU" dirty="0"/>
              <a:t>Как и в случае закрытого наследования, порожденный класс должен предоставить собственный публичный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983432" y="1628800"/>
            <a:ext cx="789865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CIntArray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int&amp;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GetLength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	void </a:t>
            </a:r>
            <a:r>
              <a:rPr lang="en-US" sz="1500" b="1" dirty="0" err="1">
                <a:latin typeface="Courier New" pitchFamily="49" charset="0"/>
              </a:rPr>
              <a:t>InsertItem</a:t>
            </a:r>
            <a:r>
              <a:rPr lang="en-US" sz="1500" b="1" dirty="0">
                <a:latin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index, 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value);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CIntStack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protected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5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void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Push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element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Pop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bool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IsEmpty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class </a:t>
            </a:r>
            <a:r>
              <a:rPr lang="en-US" sz="1500" b="1" dirty="0" err="1">
                <a:latin typeface="Courier New" pitchFamily="49" charset="0"/>
              </a:rPr>
              <a:t>CIntStackEx</a:t>
            </a:r>
            <a:r>
              <a:rPr lang="en-US" sz="1500" b="1" dirty="0">
                <a:latin typeface="Courier New" pitchFamily="49" charset="0"/>
              </a:rPr>
              <a:t> : public </a:t>
            </a:r>
            <a:r>
              <a:rPr lang="en-US" sz="1500" b="1" dirty="0" err="1">
                <a:latin typeface="Courier New" pitchFamily="49" charset="0"/>
              </a:rPr>
              <a:t>CIntStack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{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public: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 err="1">
                <a:latin typeface="Courier New" pitchFamily="49" charset="0"/>
              </a:rPr>
              <a:t>GetNumberOfElements</a:t>
            </a:r>
            <a:r>
              <a:rPr lang="en-US" sz="1500" b="1" dirty="0">
                <a:latin typeface="Courier New" pitchFamily="49" charset="0"/>
              </a:rPr>
              <a:t>()const;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};</a:t>
            </a:r>
            <a:endParaRPr lang="ru-RU" sz="15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определённый через наследование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 наследования</a:t>
            </a:r>
          </a:p>
          <a:p>
            <a:pPr lvl="1"/>
            <a:r>
              <a:rPr lang="ru-RU" dirty="0"/>
              <a:t>Класс, не определённый через наследование</a:t>
            </a:r>
          </a:p>
          <a:p>
            <a:pPr lvl="1"/>
            <a:r>
              <a:rPr lang="ru-RU" dirty="0"/>
              <a:t>Любой </a:t>
            </a:r>
            <a:r>
              <a:rPr lang="ru-RU" dirty="0" err="1"/>
              <a:t>небазовый</a:t>
            </a:r>
            <a:r>
              <a:rPr lang="ru-RU" dirty="0"/>
              <a:t> класс – класс-потомок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отражающая связи родителей и потомков</a:t>
            </a:r>
          </a:p>
          <a:p>
            <a:pPr lvl="1"/>
            <a:r>
              <a:rPr lang="ru-RU" dirty="0"/>
              <a:t>В простейшем случае – дерево. Узлы – потомки, корень – базовый класс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Различия между защищенным и закрытым наследованием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защищенном наследовании публичные и защищенные поля родительского класса являются защищенными и доступны его «внукам» - классам, унаследованным от производного класса</a:t>
            </a:r>
          </a:p>
          <a:p>
            <a:pPr lvl="1"/>
            <a:r>
              <a:rPr lang="ru-RU" dirty="0"/>
              <a:t>При закрытом наследовании – они доступны только самому производному классу</a:t>
            </a:r>
          </a:p>
          <a:p>
            <a:r>
              <a:rPr lang="ru-RU" dirty="0"/>
              <a:t>Разницу между защищенным и закрытым наследованием почувствуют лишь наследники производного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является наиболее естественным вариантом наследования и поддерживается всеми ОО языками программирования</a:t>
            </a:r>
          </a:p>
          <a:p>
            <a:r>
              <a:rPr lang="ru-RU" dirty="0"/>
              <a:t>Другие типы наследования являются, скорее, экзотикой, т.к. практически всегда можно обойтись без них</a:t>
            </a:r>
          </a:p>
          <a:p>
            <a:pPr lvl="1"/>
            <a:r>
              <a:rPr lang="ru-RU" dirty="0"/>
              <a:t>Вместо приватного наследования используют композицию</a:t>
            </a:r>
          </a:p>
          <a:p>
            <a:pPr lvl="1"/>
            <a:r>
              <a:rPr lang="ru-RU" dirty="0"/>
              <a:t>Защищенное наследование – в большинстве случаев не имеет смысла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при конструировании экземпляра класса-наследника </a:t>
            </a:r>
            <a:r>
              <a:rPr lang="ru-RU" b="1" dirty="0"/>
              <a:t>всегда</a:t>
            </a:r>
            <a:r>
              <a:rPr lang="ru-RU" dirty="0"/>
              <a:t> происходит предварительный вызов конструктора базового класса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вызов конструктора базового класса происходит </a:t>
            </a:r>
            <a:r>
              <a:rPr lang="ru-RU" b="1" dirty="0"/>
              <a:t>до</a:t>
            </a:r>
            <a:r>
              <a:rPr lang="ru-RU" dirty="0"/>
              <a:t> инициализации полей класса наследника</a:t>
            </a:r>
          </a:p>
          <a:p>
            <a:r>
              <a:rPr lang="ru-RU" dirty="0"/>
              <a:t>Конструктор класса-наследника может явно передать конструктору базового класса необходимые параметры при помощи списка инициализации</a:t>
            </a:r>
          </a:p>
          <a:p>
            <a:pPr lvl="1"/>
            <a:r>
              <a:rPr lang="ru-RU" dirty="0"/>
              <a:t>Если вызов конструктора родительского класса не указан явно в списке инициализации, компилятор пытается вызвать </a:t>
            </a:r>
            <a:r>
              <a:rPr lang="ru-RU" b="1" dirty="0"/>
              <a:t>конструктор по умолчанию </a:t>
            </a:r>
            <a:r>
              <a:rPr lang="ru-RU" dirty="0"/>
              <a:t>класса-родителя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порядок вызова деструкторов </a:t>
            </a:r>
            <a:r>
              <a:rPr lang="ru-RU" b="1" dirty="0"/>
              <a:t>всегда</a:t>
            </a:r>
            <a:r>
              <a:rPr lang="ru-RU" dirty="0"/>
              <a:t> </a:t>
            </a:r>
            <a:r>
              <a:rPr lang="ru-RU" dirty="0" err="1"/>
              <a:t>обратен</a:t>
            </a:r>
            <a:r>
              <a:rPr lang="ru-RU" dirty="0"/>
              <a:t> порядку вызова конструкторов</a:t>
            </a:r>
          </a:p>
          <a:p>
            <a:pPr lvl="1"/>
            <a:r>
              <a:rPr lang="en-US" dirty="0"/>
              <a:t>C</a:t>
            </a:r>
            <a:r>
              <a:rPr lang="ru-RU" dirty="0"/>
              <a:t>начала вызывается тело деструктора класса</a:t>
            </a:r>
          </a:p>
          <a:p>
            <a:pPr lvl="1"/>
            <a:r>
              <a:rPr lang="ru-RU" dirty="0"/>
              <a:t>Затем деструкторы полей класса в обратном порядке</a:t>
            </a:r>
          </a:p>
          <a:p>
            <a:pPr lvl="1"/>
            <a:r>
              <a:rPr lang="ru-RU" dirty="0"/>
              <a:t>Затем происходит разрушение родителя и т.д.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классе-наследнике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 наследнике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 производного класса замещает собой</a:t>
            </a:r>
            <a:r>
              <a:rPr lang="ru-RU" b="1" dirty="0"/>
              <a:t> все методы</a:t>
            </a:r>
            <a:r>
              <a:rPr lang="ru-RU" dirty="0"/>
              <a:t> родительского класса </a:t>
            </a:r>
            <a:r>
              <a:rPr lang="ru-RU" b="1" dirty="0"/>
              <a:t>с тем же именем</a:t>
            </a:r>
          </a:p>
          <a:p>
            <a:pPr lvl="1"/>
            <a:r>
              <a:rPr lang="ru-RU" dirty="0"/>
              <a:t>Количество и типы аргументов значения не имеют</a:t>
            </a:r>
          </a:p>
          <a:p>
            <a:r>
              <a:rPr lang="ru-RU" dirty="0"/>
              <a:t>Для вызова метода родительского класса из метода класса наследника используется синтаксис </a:t>
            </a:r>
            <a:r>
              <a:rPr lang="ru-RU" dirty="0" err="1"/>
              <a:t>БазовыйКласс</a:t>
            </a:r>
            <a:r>
              <a:rPr lang="en-US" dirty="0"/>
              <a:t>::</a:t>
            </a:r>
            <a:r>
              <a:rPr lang="ru-RU" dirty="0"/>
              <a:t>Метод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1524001" y="980728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096000" y="321470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023992" y="285293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1524000" y="5315891"/>
            <a:ext cx="45970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1857365"/>
            <a:ext cx="51435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: public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::Print(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67472" y="1844238"/>
            <a:ext cx="4000528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main(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char * 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[])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derived;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</a:t>
            </a:r>
            <a:r>
              <a:rPr lang="ru-RU" sz="1200" b="1" dirty="0">
                <a:latin typeface="Courier New" pitchFamily="49" charset="0"/>
              </a:rPr>
              <a:t> наследника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derived.Print</a:t>
            </a:r>
            <a:r>
              <a:rPr lang="en-US" sz="1200" b="1" dirty="0">
                <a:latin typeface="Courier New" pitchFamily="49" charset="0"/>
              </a:rPr>
              <a:t>("test");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"===\n";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 </a:t>
            </a:r>
            <a:r>
              <a:rPr lang="ru-RU" sz="1200" b="1" dirty="0">
                <a:latin typeface="Courier New" pitchFamily="49" charset="0"/>
              </a:rPr>
              <a:t>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"===\n“;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</a:t>
            </a:r>
            <a:r>
              <a:rPr lang="ru-RU" sz="1200" b="1" dirty="0">
                <a:latin typeface="Courier New" pitchFamily="49" charset="0"/>
              </a:rPr>
              <a:t> 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::Print("test1");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return 0;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104112" y="5429265"/>
            <a:ext cx="3492450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Output:</a:t>
            </a:r>
            <a:endParaRPr lang="ru-RU" sz="1200" b="1" dirty="0">
              <a:latin typeface="Courier New" pitchFamily="49" charset="0"/>
            </a:endParaRP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CDerived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test1</a:t>
            </a:r>
            <a:endParaRPr lang="ru-RU" sz="1200" dirty="0"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10318" y="2786042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881158" y="5357826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52596" y="3714752"/>
            <a:ext cx="43577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881158" y="5572140"/>
            <a:ext cx="471490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910318" y="3168950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910318" y="3714736"/>
            <a:ext cx="221457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952596" y="2786058"/>
            <a:ext cx="285752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910318" y="4071926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0318" y="4643430"/>
            <a:ext cx="278608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1844824"/>
            <a:ext cx="4824536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672064" y="1844238"/>
            <a:ext cx="3960440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функции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– иерархия геометрических фигур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следующую иерархию геометрических фигур:</a:t>
            </a:r>
          </a:p>
          <a:p>
            <a:pPr lvl="1"/>
            <a:r>
              <a:rPr lang="en-US" dirty="0" err="1"/>
              <a:t>CShape</a:t>
            </a:r>
            <a:r>
              <a:rPr lang="en-US" dirty="0"/>
              <a:t> – </a:t>
            </a:r>
            <a:r>
              <a:rPr lang="ru-RU" dirty="0"/>
              <a:t>базовый класс «фигура»</a:t>
            </a:r>
          </a:p>
          <a:p>
            <a:pPr lvl="2"/>
            <a:r>
              <a:rPr lang="en-US" dirty="0" err="1"/>
              <a:t>CCircle</a:t>
            </a:r>
            <a:r>
              <a:rPr lang="en-US" dirty="0"/>
              <a:t> </a:t>
            </a:r>
            <a:r>
              <a:rPr lang="ru-RU" dirty="0"/>
              <a:t>– класс, моделирующий окружность</a:t>
            </a:r>
          </a:p>
          <a:p>
            <a:pPr lvl="2"/>
            <a:r>
              <a:rPr lang="en-US" dirty="0" err="1"/>
              <a:t>CRectangle</a:t>
            </a:r>
            <a:r>
              <a:rPr lang="en-US" dirty="0"/>
              <a:t>  - </a:t>
            </a:r>
            <a:r>
              <a:rPr lang="ru-RU" dirty="0"/>
              <a:t>класс, моделирующий прямоугольник</a:t>
            </a:r>
          </a:p>
          <a:p>
            <a:r>
              <a:rPr lang="ru-RU" dirty="0"/>
              <a:t>Каждая фигура обладает следующими свойствами:</a:t>
            </a:r>
          </a:p>
          <a:p>
            <a:pPr lvl="1"/>
            <a:r>
              <a:rPr lang="ru-RU" dirty="0"/>
              <a:t>Имя</a:t>
            </a:r>
            <a:r>
              <a:rPr lang="en-US" dirty="0"/>
              <a:t>: </a:t>
            </a:r>
            <a:r>
              <a:rPr lang="ru-RU" dirty="0"/>
              <a:t>«</a:t>
            </a:r>
            <a:r>
              <a:rPr lang="en-US" dirty="0"/>
              <a:t>Shape</a:t>
            </a:r>
            <a:r>
              <a:rPr lang="ru-RU" dirty="0"/>
              <a:t>», «</a:t>
            </a:r>
            <a:r>
              <a:rPr lang="en-US" dirty="0"/>
              <a:t>Circle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либо «</a:t>
            </a:r>
            <a:r>
              <a:rPr lang="en-US" dirty="0"/>
              <a:t>Rectangle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Площадь фигуры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703389" y="188914"/>
            <a:ext cx="8785225" cy="6555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Shape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Rectangle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m_width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m_height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Circle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3.14159265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Так, вроде, все работает: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2596" y="1989139"/>
            <a:ext cx="850112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444500" algn="l"/>
              </a:tabLst>
            </a:pP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main(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CCircle</a:t>
            </a:r>
            <a:r>
              <a:rPr lang="en-US" sz="1600" b="1" dirty="0">
                <a:latin typeface="Courier New" pitchFamily="49" charset="0"/>
              </a:rPr>
              <a:t> circle(10);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CRectangle</a:t>
            </a:r>
            <a:r>
              <a:rPr lang="en-US" sz="1600" b="1" dirty="0">
                <a:latin typeface="Courier New" pitchFamily="49" charset="0"/>
              </a:rPr>
              <a:t> rectangle(20, 10);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"Circle area: " &lt;&lt; </a:t>
            </a:r>
            <a:r>
              <a:rPr lang="en-US" sz="1600" b="1" dirty="0" err="1">
                <a:latin typeface="Courier New" pitchFamily="49" charset="0"/>
              </a:rPr>
              <a:t>circle.GetArea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"Rectangle area: " &lt;&lt; </a:t>
            </a:r>
            <a:r>
              <a:rPr lang="en-US" sz="1600" b="1" dirty="0" err="1">
                <a:latin typeface="Courier New" pitchFamily="49" charset="0"/>
              </a:rPr>
              <a:t>rectangle.GetArea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24034" y="5357827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вот так - нет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09720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же проблема?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 в том, что в данной ситуации при выборе вызываемых методов компилятор руководствуется </a:t>
            </a:r>
            <a:r>
              <a:rPr lang="ru-RU" b="1" dirty="0">
                <a:solidFill>
                  <a:srgbClr val="FF0000"/>
                </a:solidFill>
              </a:rPr>
              <a:t>типом ссылки или указателя</a:t>
            </a:r>
          </a:p>
          <a:p>
            <a:pPr lvl="1"/>
            <a:r>
              <a:rPr lang="ru-RU" dirty="0"/>
              <a:t>В нашем случае происходит вызов методов класса </a:t>
            </a:r>
            <a:r>
              <a:rPr lang="en-US" dirty="0" err="1"/>
              <a:t>CShape</a:t>
            </a:r>
            <a:r>
              <a:rPr lang="ru-RU" dirty="0"/>
              <a:t>, т.к. функция </a:t>
            </a:r>
            <a:r>
              <a:rPr lang="en-US" dirty="0" err="1"/>
              <a:t>PrintShapeArea</a:t>
            </a:r>
            <a:r>
              <a:rPr lang="en-US" dirty="0"/>
              <a:t> </a:t>
            </a:r>
            <a:r>
              <a:rPr lang="ru-RU" dirty="0"/>
              <a:t>принимает ссылку данного типа</a:t>
            </a:r>
          </a:p>
          <a:p>
            <a:r>
              <a:rPr lang="ru-RU" dirty="0"/>
              <a:t>Методы, при вызове которых необходимо руководствоваться </a:t>
            </a:r>
            <a:r>
              <a:rPr lang="ru-RU" b="1" dirty="0">
                <a:solidFill>
                  <a:srgbClr val="FF0000"/>
                </a:solidFill>
              </a:rPr>
              <a:t>типом объекта</a:t>
            </a:r>
            <a:r>
              <a:rPr lang="ru-RU" dirty="0"/>
              <a:t>, должны быть объявлены </a:t>
            </a:r>
            <a:r>
              <a:rPr lang="ru-RU" b="1" dirty="0">
                <a:solidFill>
                  <a:srgbClr val="FF0000"/>
                </a:solidFill>
              </a:rPr>
              <a:t>виртуальными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>
          <a:xfrm>
            <a:off x="1981200" y="1935480"/>
            <a:ext cx="8229600" cy="46367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Метод класса, для которого допускается альтернативная реализация в подклассе должен быть объявлен </a:t>
            </a:r>
            <a:r>
              <a:rPr lang="ru-RU" sz="2800" b="1" dirty="0"/>
              <a:t>виртуальным</a:t>
            </a:r>
            <a:endParaRPr lang="ru-RU" sz="2800" dirty="0"/>
          </a:p>
          <a:p>
            <a:pPr lvl="1">
              <a:lnSpc>
                <a:spcPct val="80000"/>
              </a:lnSpc>
            </a:pPr>
            <a:r>
              <a:rPr lang="ru-RU" dirty="0"/>
              <a:t>Виртуальный метод позволяет вызвать реализацию класса-наследника через ссылку или указатель на родительский класс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Виртуальные функции обозначаются в объявлении класса при помощи ключевого слова </a:t>
            </a:r>
            <a:r>
              <a:rPr lang="en-US" b="1" dirty="0">
                <a:solidFill>
                  <a:srgbClr val="FF0000"/>
                </a:solidFill>
              </a:rPr>
              <a:t>virtual</a:t>
            </a:r>
            <a:endParaRPr lang="ru-RU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2800" dirty="0"/>
              <a:t>Виртуальные функции позволяют использовать </a:t>
            </a:r>
            <a:r>
              <a:rPr lang="ru-RU" sz="2800" b="1" dirty="0">
                <a:solidFill>
                  <a:srgbClr val="FF0000"/>
                </a:solidFill>
              </a:rPr>
              <a:t>полиморфизм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Полиморфизм позволяет осуществлять работу с разными реализациями через один и тот же интерфейс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595884" y="44625"/>
            <a:ext cx="8964612" cy="678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en-US" sz="1500" b="1" dirty="0">
                <a:latin typeface="Courier New" pitchFamily="49" charset="0"/>
              </a:rPr>
              <a:t>std::string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Shape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Rectangle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</a:t>
            </a:r>
            <a:r>
              <a:rPr lang="ru-RU" sz="1500" b="1" dirty="0">
                <a:latin typeface="Courier New" pitchFamily="49" charset="0"/>
              </a:rPr>
              <a:t>{ 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Circle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 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3.14159265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заработало как надо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38282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04" y="2132857"/>
            <a:ext cx="9144000" cy="464695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реализации виртуальных методов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методы, объявленные в базовом классе виртуальными, остаются виртуальными в классах-потомках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Виртуальность метода сохраняется при наследовании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ru-RU" dirty="0"/>
              <a:t>Рекомендуется помечать переопределённые методы ключевым словом </a:t>
            </a:r>
            <a:r>
              <a:rPr lang="en-US" dirty="0"/>
              <a:t>override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виртуальные методы ведут себя, как обычные методы, если они вызваны </a:t>
            </a:r>
            <a:r>
              <a:rPr lang="ru-RU" b="1" dirty="0"/>
              <a:t>во время конструирования </a:t>
            </a:r>
            <a:r>
              <a:rPr lang="ru-RU" dirty="0"/>
              <a:t>или </a:t>
            </a:r>
            <a:r>
              <a:rPr lang="ru-RU" b="1" dirty="0"/>
              <a:t>разрушения</a:t>
            </a:r>
            <a:r>
              <a:rPr lang="ru-RU" dirty="0"/>
              <a:t> экземпляра класса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деструкторе и конструкторе вызывается реализация текущего класса, а не класса-наследника</a:t>
            </a:r>
          </a:p>
          <a:p>
            <a:pPr lvl="1"/>
            <a:r>
              <a:rPr lang="ru-RU" dirty="0"/>
              <a:t>В других языках программирования может быть по-другому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844824"/>
            <a:ext cx="4211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951984" y="1268760"/>
            <a:ext cx="4464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_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tmain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_TCHAR*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derived;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derived.SayHelloAndGoodbye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return 0;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1584" y="5643826"/>
            <a:ext cx="2916832" cy="1169551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</a:rPr>
              <a:t>Output:</a:t>
            </a:r>
            <a:endParaRPr lang="ru-RU" sz="1400" b="1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ru-RU" sz="1400" dirty="0">
              <a:latin typeface="Courier New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4725144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703512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03512" y="4653136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194858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096000" y="5157192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775520" y="4005064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0" y="2780928"/>
            <a:ext cx="37444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71664" y="40050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096000" y="3429000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096000" y="5589240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096000" y="2204864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775520" y="3356992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775520" y="5229200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Виртуальный деструктор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Деструктор класса, имеющего наследников</a:t>
            </a:r>
            <a:r>
              <a:rPr lang="en-US" dirty="0"/>
              <a:t>,</a:t>
            </a:r>
            <a:r>
              <a:rPr lang="ru-RU" dirty="0"/>
              <a:t> всегда должен </a:t>
            </a:r>
            <a:r>
              <a:rPr lang="ru-RU" b="1" dirty="0"/>
              <a:t>явно</a:t>
            </a:r>
            <a:r>
              <a:rPr lang="ru-RU" dirty="0"/>
              <a:t> объявляться виртуальным</a:t>
            </a:r>
          </a:p>
          <a:p>
            <a:pPr lvl="1"/>
            <a:r>
              <a:rPr lang="ru-RU" dirty="0"/>
              <a:t>Это обеспечивает корректный вызов деструктора нужного класса при вызове оператора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ru-RU" dirty="0"/>
              <a:t>с указателем на базовый класс</a:t>
            </a:r>
          </a:p>
          <a:p>
            <a:r>
              <a:rPr lang="ru-RU" dirty="0"/>
              <a:t>Деструктор, не объявленный явно виртуальным, а также автоматически сгенерированный деструктор является не виртуальным</a:t>
            </a:r>
          </a:p>
          <a:p>
            <a:pPr lvl="1"/>
            <a:r>
              <a:rPr lang="ru-RU" dirty="0"/>
              <a:t>Классы без виртуальных деструкторов не предназначены для расширения</a:t>
            </a:r>
          </a:p>
          <a:p>
            <a:pPr lvl="1"/>
            <a:r>
              <a:rPr lang="ru-RU" dirty="0"/>
              <a:t>Классы стандартных коллекций </a:t>
            </a:r>
            <a:r>
              <a:rPr lang="en-US" dirty="0"/>
              <a:t>STL </a:t>
            </a:r>
            <a:r>
              <a:rPr lang="ru-RU" dirty="0"/>
              <a:t>(строки, векторы) не имеют виртуальных деструкторов, поэтому наследоваться от них нельзя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при использовании </a:t>
            </a:r>
            <a:r>
              <a:rPr lang="ru-RU" dirty="0" err="1"/>
              <a:t>невиртуального</a:t>
            </a:r>
            <a:r>
              <a:rPr lang="ru-RU" dirty="0"/>
              <a:t> деструктора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928803"/>
            <a:ext cx="371474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а вот тут будет вызван лишь</a:t>
            </a:r>
            <a:endParaRPr lang="en-US" sz="1100" b="1" i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		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деструктор базового класса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 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96198" y="4357695"/>
            <a:ext cx="300042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Base class data were deleted</a:t>
            </a:r>
            <a:endParaRPr lang="ru-RU" sz="110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500306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643182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819396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992752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327082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500438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643314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143380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Исправляем проблему, объявив деструктор виртуальным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virtual 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785926"/>
            <a:ext cx="3714744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теперь все хорошо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34298" y="4196720"/>
            <a:ext cx="3000428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Base class data were deleted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357430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500306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676520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849876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184206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357562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500438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000504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Подводим итоги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Всегда используем виртуальный деструктор:</a:t>
            </a:r>
          </a:p>
          <a:p>
            <a:pPr lvl="1"/>
            <a:r>
              <a:rPr lang="ru-RU" dirty="0"/>
              <a:t>В базовых классах</a:t>
            </a:r>
          </a:p>
          <a:p>
            <a:pPr lvl="1"/>
            <a:r>
              <a:rPr lang="ru-RU" dirty="0"/>
              <a:t>В классах, от которых возможно наследование в будущем</a:t>
            </a:r>
          </a:p>
          <a:p>
            <a:pPr lvl="2"/>
            <a:r>
              <a:rPr lang="ru-RU" dirty="0"/>
              <a:t>Например, в классах с виртуальными методами</a:t>
            </a:r>
          </a:p>
          <a:p>
            <a:r>
              <a:rPr lang="ru-RU" dirty="0"/>
              <a:t>Не используем виртуальные деструкторы</a:t>
            </a:r>
          </a:p>
          <a:p>
            <a:pPr lvl="1"/>
            <a:r>
              <a:rPr lang="ru-RU" dirty="0"/>
              <a:t>В классах, от которых не планируется создавать производные классы в будущем</a:t>
            </a:r>
            <a:endParaRPr lang="en-US" dirty="0"/>
          </a:p>
          <a:p>
            <a:r>
              <a:rPr lang="ru-RU" dirty="0"/>
              <a:t>Также возможно в базовом классе объявить защищенный </a:t>
            </a:r>
            <a:r>
              <a:rPr lang="ru-RU" dirty="0" err="1"/>
              <a:t>невиртуальный</a:t>
            </a:r>
            <a:r>
              <a:rPr lang="ru-RU" dirty="0"/>
              <a:t> деструктор</a:t>
            </a:r>
          </a:p>
          <a:p>
            <a:pPr lvl="1"/>
            <a:r>
              <a:rPr lang="ru-RU" dirty="0"/>
              <a:t>Объекты данного класса удалить напрямую невозможно – только через указатель на класс-наследник</a:t>
            </a:r>
          </a:p>
          <a:p>
            <a:pPr lvl="1"/>
            <a:r>
              <a:rPr lang="ru-RU" dirty="0"/>
              <a:t>Данный деструктор будет доступен классам-наследникам</a:t>
            </a:r>
          </a:p>
          <a:p>
            <a:r>
              <a:rPr lang="ru-RU" dirty="0"/>
              <a:t>Также можно объявить класс как </a:t>
            </a:r>
            <a:r>
              <a:rPr lang="en-US" dirty="0"/>
              <a:t>final - </a:t>
            </a:r>
            <a:r>
              <a:rPr lang="ru-RU" dirty="0"/>
              <a:t>в этом случае от него нельзя будет </a:t>
            </a:r>
            <a:r>
              <a:rPr lang="ru-RU" dirty="0" err="1"/>
              <a:t>унаследоваться</a:t>
            </a:r>
            <a:r>
              <a:rPr lang="ru-RU" dirty="0"/>
              <a:t> вообще</a:t>
            </a:r>
            <a:endParaRPr lang="en-US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{…}</a:t>
            </a:r>
            <a:endParaRPr lang="ru-RU" dirty="0"/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Абстрактные классы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35480"/>
            <a:ext cx="10515600" cy="456535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Родительский класс может быть </a:t>
            </a:r>
            <a:r>
              <a:rPr lang="ru-RU" sz="2800" b="1" i="1" dirty="0"/>
              <a:t>абстрактным понятием</a:t>
            </a:r>
            <a:r>
              <a:rPr lang="ru-RU" sz="2800" dirty="0"/>
              <a:t>, и выступает как каркас для производных классов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Невозможно дать осмысленное определение его виртуальных функций</a:t>
            </a:r>
          </a:p>
          <a:p>
            <a:pPr lvl="2">
              <a:lnSpc>
                <a:spcPct val="80000"/>
              </a:lnSpc>
            </a:pPr>
            <a:r>
              <a:rPr lang="ru-RU" sz="2000" i="1" dirty="0"/>
              <a:t>Какова площадь объекта «</a:t>
            </a:r>
            <a:r>
              <a:rPr lang="en-US" sz="2000" i="1" dirty="0"/>
              <a:t>Shape</a:t>
            </a:r>
            <a:r>
              <a:rPr lang="ru-RU" sz="2000" i="1" dirty="0"/>
              <a:t>»</a:t>
            </a:r>
            <a:r>
              <a:rPr lang="en-US" sz="2000" i="1" dirty="0"/>
              <a:t>, </a:t>
            </a:r>
            <a:r>
              <a:rPr lang="ru-RU" sz="2000" i="1" dirty="0"/>
              <a:t>как его нарисовать?</a:t>
            </a:r>
          </a:p>
          <a:p>
            <a:pPr>
              <a:lnSpc>
                <a:spcPct val="80000"/>
              </a:lnSpc>
            </a:pPr>
            <a:r>
              <a:rPr lang="ru-RU" dirty="0"/>
              <a:t>Методы, не имеющие осмысленной реализации в родительском классе объявляют </a:t>
            </a:r>
            <a:r>
              <a:rPr lang="ru-RU" b="1" dirty="0">
                <a:solidFill>
                  <a:srgbClr val="FF0000"/>
                </a:solidFill>
              </a:rPr>
              <a:t>чисто виртуальными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(</a:t>
            </a:r>
            <a:r>
              <a:rPr lang="en-US" dirty="0"/>
              <a:t>pure virtual</a:t>
            </a:r>
            <a:r>
              <a:rPr lang="ru-RU" dirty="0"/>
              <a:t>)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Добавляется инициализатор </a:t>
            </a:r>
            <a:r>
              <a:rPr lang="en-US" b="1" dirty="0"/>
              <a:t>=0</a:t>
            </a:r>
            <a:endParaRPr lang="ru-RU" dirty="0"/>
          </a:p>
          <a:p>
            <a:pPr>
              <a:lnSpc>
                <a:spcPct val="80000"/>
              </a:lnSpc>
            </a:pPr>
            <a:r>
              <a:rPr lang="ru-RU" sz="2500" dirty="0"/>
              <a:t>Класс является </a:t>
            </a:r>
            <a:r>
              <a:rPr lang="ru-RU" sz="2500" b="1" dirty="0">
                <a:solidFill>
                  <a:srgbClr val="FF0000"/>
                </a:solidFill>
              </a:rPr>
              <a:t>абстрактным</a:t>
            </a:r>
            <a:r>
              <a:rPr lang="ru-RU" sz="2500" dirty="0"/>
              <a:t>, если в нем содержится </a:t>
            </a:r>
            <a:r>
              <a:rPr lang="ru-RU" sz="2500" b="1" dirty="0"/>
              <a:t>хотя бы одна </a:t>
            </a:r>
            <a:r>
              <a:rPr lang="ru-RU" sz="2500" dirty="0"/>
              <a:t>чисто виртуальная функция, либо он не реализует хотя бы одну чисто виртуальную функцию своего родителя</a:t>
            </a:r>
          </a:p>
          <a:p>
            <a:pPr>
              <a:lnSpc>
                <a:spcPct val="80000"/>
              </a:lnSpc>
            </a:pPr>
            <a:r>
              <a:rPr lang="ru-RU" sz="2700" b="1" dirty="0">
                <a:solidFill>
                  <a:srgbClr val="FF0000"/>
                </a:solidFill>
              </a:rPr>
              <a:t>Экземпляр абстрактного класса создать невозможно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состояния, ни поведения</a:t>
            </a:r>
          </a:p>
          <a:p>
            <a:r>
              <a:rPr lang="ru-RU" dirty="0"/>
              <a:t>Описывает протокол взаимодействия с объектом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Во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429000"/>
            <a:ext cx="8724900" cy="20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12D654C4-DA68-4A1E-BE06-4ACE1ACE9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0" y="2852936"/>
            <a:ext cx="8172400" cy="1922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left_top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right_bottom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- это контракт, который обязуется выполнить любой класс, реализующий данный интерфейс</a:t>
            </a:r>
          </a:p>
          <a:p>
            <a:pPr lvl="1"/>
            <a:r>
              <a:rPr lang="ru-RU" dirty="0"/>
              <a:t>Интерфейс – один из вариантов обеспечения полиморфизма времени выполнения</a:t>
            </a:r>
          </a:p>
          <a:p>
            <a:r>
              <a:rPr lang="ru-RU" dirty="0"/>
              <a:t>Все классы, реализующие некоторый интерфейс, представлены внешне одинаково, но могут иметь разную реализацию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классов</a:t>
            </a:r>
          </a:p>
          <a:p>
            <a:pPr lvl="1"/>
            <a:r>
              <a:rPr lang="ru-RU" dirty="0"/>
              <a:t>Делают код более гибким</a:t>
            </a:r>
          </a:p>
          <a:p>
            <a:pPr lvl="1"/>
            <a:r>
              <a:rPr lang="ru-RU" dirty="0"/>
              <a:t>Облегчают тестирование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018093" y="3005290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9540333" y="487304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8699349" y="3156493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265209" y="4856452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94968" y="4908429"/>
            <a:ext cx="1000132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596330" y="4143380"/>
            <a:ext cx="642942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596199" y="5857892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024958" y="5786455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385644" y="4781618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history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sing_history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3516</TotalTime>
  <Words>16442</Words>
  <Application>Microsoft Office PowerPoint</Application>
  <PresentationFormat>Widescreen</PresentationFormat>
  <Paragraphs>1942</Paragraphs>
  <Slides>138</Slides>
  <Notes>70</Notes>
  <HiddenSlides>19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SFMono-Regular</vt:lpstr>
      <vt:lpstr>Arial</vt:lpstr>
      <vt:lpstr>Calibri</vt:lpstr>
      <vt:lpstr>Calibri Light</vt:lpstr>
      <vt:lpstr>Consolas</vt:lpstr>
      <vt:lpstr>Courier New</vt:lpstr>
      <vt:lpstr>Times New Roman</vt:lpstr>
      <vt:lpstr>Office Theme</vt:lpstr>
      <vt:lpstr>Наследование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PowerPoint Presentation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PowerPoint Presentation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PowerPoint Presentation</vt:lpstr>
      <vt:lpstr>Обозначение защищённых полей на диаграммах классов</vt:lpstr>
      <vt:lpstr>PowerPoint Presentation</vt:lpstr>
      <vt:lpstr>Защищённый конструктор</vt:lpstr>
      <vt:lpstr>Защищённый конструктор</vt:lpstr>
      <vt:lpstr>PowerPoint Presentation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PowerPoint Presentation</vt:lpstr>
      <vt:lpstr>Варианты наследования</vt:lpstr>
      <vt:lpstr>Открытое (публичное) наследование</vt:lpstr>
      <vt:lpstr>Публичное (открытое) наследование</vt:lpstr>
      <vt:lpstr>Пример – иерархия в человеческом обществе</vt:lpstr>
      <vt:lpstr>Публичное наследование как наследование интерфейса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(закрытое) наследование</vt:lpstr>
      <vt:lpstr>Пример – стек целых чисел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Пример</vt:lpstr>
      <vt:lpstr>Различия между защищенным и закрытым наследованием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PowerPoint Presentation</vt:lpstr>
      <vt:lpstr>Перегрузка методов в классе-наследнике</vt:lpstr>
      <vt:lpstr>Перегрузка методов в классе наследнике</vt:lpstr>
      <vt:lpstr>Пример</vt:lpstr>
      <vt:lpstr>Виртуальные функции</vt:lpstr>
      <vt:lpstr>Задача – иерархия геометрических фигур</vt:lpstr>
      <vt:lpstr>PowerPoint Presentation</vt:lpstr>
      <vt:lpstr>Так, вроде, все работает:</vt:lpstr>
      <vt:lpstr>А вот так - нет</vt:lpstr>
      <vt:lpstr>В чем же проблема?</vt:lpstr>
      <vt:lpstr>Виртуальные методы</vt:lpstr>
      <vt:lpstr>PowerPoint Presentation</vt:lpstr>
      <vt:lpstr>Теперь заработало как надо</vt:lpstr>
      <vt:lpstr>Особенности реализации виртуальных методов в C++</vt:lpstr>
      <vt:lpstr>Пример</vt:lpstr>
      <vt:lpstr>Виртуальный деструктор</vt:lpstr>
      <vt:lpstr>Проблемы при использовании невиртуального деструктора</vt:lpstr>
      <vt:lpstr>Исправляем проблему, объявив деструктор виртуальным</vt:lpstr>
      <vt:lpstr>Подводим итоги</vt:lpstr>
      <vt:lpstr>Абстрактные классы</vt:lpstr>
      <vt:lpstr>Абстрактные классы</vt:lpstr>
      <vt:lpstr>PowerPoint Presentation</vt:lpstr>
      <vt:lpstr>Интерфейс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PowerPoint Presentation</vt:lpstr>
      <vt:lpstr>PowerPoint Presentation</vt:lpstr>
      <vt:lpstr>Применение интерфейсов</vt:lpstr>
      <vt:lpstr>Приведение типов вверх и вниз по иерархии классов</vt:lpstr>
      <vt:lpstr>Приведение типов в пределах иерархии классов</vt:lpstr>
      <vt:lpstr>PowerPoint Presentation</vt:lpstr>
      <vt:lpstr>Оператор dynamic_cast</vt:lpstr>
      <vt:lpstr>PowerPoint Presentation</vt:lpstr>
      <vt:lpstr>PowerPoint Presentation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PowerPoint Presentation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</vt:lpstr>
      <vt:lpstr>PowerPoint Presentation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PowerPoint Presentation</vt:lpstr>
      <vt:lpstr>Как получить доступ к содержимому?</vt:lpstr>
      <vt:lpstr>Выводим корни уравнения</vt:lpstr>
      <vt:lpstr>Нужно определить операцию () для всех типов</vt:lpstr>
      <vt:lpstr>Чтобы добавить новую операцию – создайте новый класс Посетитель</vt:lpstr>
      <vt:lpstr>Посетитель может обладать состоянием</vt:lpstr>
      <vt:lpstr>Использование универсальной лямбда-функции</vt:lpstr>
      <vt:lpstr>PowerPoint Presentation</vt:lpstr>
      <vt:lpstr>Достоинства std::variant</vt:lpstr>
      <vt:lpstr>Недостатки std::variant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Alexey Malov</cp:lastModifiedBy>
  <cp:revision>270</cp:revision>
  <dcterms:created xsi:type="dcterms:W3CDTF">2007-04-12T21:07:55Z</dcterms:created>
  <dcterms:modified xsi:type="dcterms:W3CDTF">2024-04-26T14:04:53Z</dcterms:modified>
</cp:coreProperties>
</file>